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1" r:id="rId12"/>
    <p:sldId id="279" r:id="rId13"/>
    <p:sldId id="290" r:id="rId14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D097"/>
    <a:srgbClr val="F1B051"/>
    <a:srgbClr val="AE2E51"/>
    <a:srgbClr val="FDFAE2"/>
    <a:srgbClr val="CAE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4939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9159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71760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528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 w="3175" cmpd="sng">
                  <a:noFill/>
                </a:ln>
                <a:solidFill>
                  <a:srgbClr val="A5301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0127669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03414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7771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6972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80624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7596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8458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641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25312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93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0485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1572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C5ED15-7EEE-4CDA-8C70-F56416C474FC}" type="datetimeFigureOut">
              <a:rPr kumimoji="0" lang="hu-HU" sz="9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2020. 03. 17.</a:t>
            </a:fld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9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E57BEBE-53AD-4B6C-8263-DB5E0EDE4E7C}" type="slidenum">
              <a:rPr kumimoji="0" lang="hu-HU" sz="2000" b="0" i="0" u="none" strike="noStrike" kern="1200" cap="none" spc="0" normalizeH="0" baseline="0" noProof="0" smtClean="0">
                <a:ln>
                  <a:noFill/>
                </a:ln>
                <a:solidFill>
                  <a:srgbClr val="FEFFFF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hu-HU" sz="2000" b="0" i="0" u="none" strike="noStrike" kern="1200" cap="none" spc="0" normalizeH="0" baseline="0" noProof="0">
              <a:ln>
                <a:noFill/>
              </a:ln>
              <a:solidFill>
                <a:srgbClr val="FEFFFF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65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ordwall.net/hu/resource/914170" TargetMode="External"/><Relationship Id="rId2" Type="http://schemas.openxmlformats.org/officeDocument/2006/relationships/hyperlink" Target="https://wordwall.net/play/914/010/457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Gn1DoHgeZ0&amp;feature=youtu.be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solidFill>
            <a:srgbClr val="CAEBFB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Calisto MT" panose="02040603050505030304" pitchFamily="18" charset="0"/>
                <a:ea typeface="+mn-ea"/>
                <a:cs typeface="+mn-cs"/>
              </a:rPr>
              <a:t>Imádkozzunk! A kérő imádság</a:t>
            </a:r>
            <a:endParaRPr kumimoji="0" lang="hu-HU" sz="54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Calisto MT" panose="02040603050505030304" pitchFamily="18" charset="0"/>
              <a:ea typeface="+mn-ea"/>
              <a:cs typeface="+mn-cs"/>
            </a:endParaRPr>
          </a:p>
        </p:txBody>
      </p:sp>
      <p:sp>
        <p:nvSpPr>
          <p:cNvPr id="10" name="Ellipszis 9"/>
          <p:cNvSpPr/>
          <p:nvPr/>
        </p:nvSpPr>
        <p:spPr>
          <a:xfrm>
            <a:off x="4034062" y="2716624"/>
            <a:ext cx="2949619" cy="2885155"/>
          </a:xfrm>
          <a:prstGeom prst="ellipse">
            <a:avLst/>
          </a:prstGeom>
          <a:solidFill>
            <a:srgbClr val="F7D09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DIGITÁLIS HITTANÓRA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 smtClean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7354317" y="1698730"/>
            <a:ext cx="4509116" cy="3785652"/>
          </a:xfrm>
          <a:prstGeom prst="rect">
            <a:avLst/>
          </a:prstGeom>
          <a:noFill/>
          <a:ln w="47625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Szülők!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Kérjük, hogy segítsenek a gyermeküknek a hittanóra tananyagának az elsajátításában!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400" b="1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 digitális hittanórán </a:t>
            </a: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szükség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lesz 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az alábbiakra: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Internet kapcsolat</a:t>
            </a:r>
          </a:p>
          <a:p>
            <a:pPr marL="285750" marR="0" lvl="0" indent="-2857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400" i="0" u="none" strike="noStrike" kern="1200" cap="none" spc="0" normalizeH="0" baseline="0" noProof="0" dirty="0" smtClean="0">
                <a:ln>
                  <a:noFill/>
                </a:ln>
                <a:solidFill>
                  <a:srgbClr val="AE2E5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Üres lap és ceruza</a:t>
            </a:r>
            <a:endParaRPr kumimoji="0" lang="hu-HU" sz="240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3614"/>
            <a:ext cx="3663427" cy="3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87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370997" y="176981"/>
            <a:ext cx="8457208" cy="2893766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linkre kattintva nyisd meg a weboldalt és végezd el a feladatot!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https</a:t>
            </a:r>
            <a:r>
              <a:rPr kumimoji="0" lang="hu-H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://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wordwall.net/play/914/010/457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Lekerekített téglalap 2"/>
          <p:cNvSpPr/>
          <p:nvPr/>
        </p:nvSpPr>
        <p:spPr>
          <a:xfrm>
            <a:off x="2868890" y="3526844"/>
            <a:ext cx="9055509" cy="3082415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 linkre kattintva nyisd meg a weboldalt és végezd el a feladatot!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https://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3"/>
              </a:rPr>
              <a:t>wordwall.net/hu/resource/914170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53831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ekerekített téglalap 3"/>
          <p:cNvSpPr/>
          <p:nvPr/>
        </p:nvSpPr>
        <p:spPr>
          <a:xfrm>
            <a:off x="3835020" y="150125"/>
            <a:ext cx="7993185" cy="2647667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Ugye Te is otthon tanulsz? </a:t>
            </a:r>
          </a:p>
          <a:p>
            <a:pPr marL="514350" marR="0" lvl="0" indent="-5143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Tervezd meg a napirendedet!</a:t>
            </a:r>
            <a:r>
              <a:rPr lang="hu-HU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hu-HU" sz="28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Segítséget ad neked ebben az alábbi táblázat!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</a:t>
            </a:r>
            <a:r>
              <a:rPr lang="hu-HU" sz="28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Díszítsd</a:t>
            </a: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ki szép színekkel és rajzokkal!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u-HU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3) Tedd ki egy olyan helyre, ahol mindig láthatod!</a:t>
            </a:r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671" y="1213426"/>
            <a:ext cx="2661313" cy="2548794"/>
          </a:xfrm>
          <a:prstGeom prst="rect">
            <a:avLst/>
          </a:prstGeom>
        </p:spPr>
      </p:pic>
      <p:graphicFrame>
        <p:nvGraphicFramePr>
          <p:cNvPr id="6" name="Tábláza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719701"/>
              </p:ext>
            </p:extLst>
          </p:nvPr>
        </p:nvGraphicFramePr>
        <p:xfrm>
          <a:off x="3452883" y="2975213"/>
          <a:ext cx="8507106" cy="37506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8491">
                  <a:extLst>
                    <a:ext uri="{9D8B030D-6E8A-4147-A177-3AD203B41FA5}">
                      <a16:colId xmlns:a16="http://schemas.microsoft.com/office/drawing/2014/main" val="2929783845"/>
                    </a:ext>
                  </a:extLst>
                </a:gridCol>
                <a:gridCol w="6048615">
                  <a:extLst>
                    <a:ext uri="{9D8B030D-6E8A-4147-A177-3AD203B41FA5}">
                      <a16:colId xmlns:a16="http://schemas.microsoft.com/office/drawing/2014/main" val="2743761013"/>
                    </a:ext>
                  </a:extLst>
                </a:gridCol>
              </a:tblGrid>
              <a:tr h="1190359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Mikortól</a:t>
                      </a:r>
                      <a:r>
                        <a:rPr lang="hu-H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és meddig végzem?</a:t>
                      </a:r>
                      <a:endParaRPr lang="hu-HU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Mit csinálok?</a:t>
                      </a:r>
                    </a:p>
                    <a:p>
                      <a:endParaRPr lang="hu-H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hu-HU" sz="2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(Minta)</a:t>
                      </a:r>
                      <a:r>
                        <a:rPr lang="hu-HU" sz="2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hu-HU" sz="2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83417073"/>
                  </a:ext>
                </a:extLst>
              </a:tr>
              <a:tr h="371351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Lucida Handwriting" panose="03010101010101010101" pitchFamily="66" charset="0"/>
                        </a:rPr>
                        <a:t>7.30 – 8.00</a:t>
                      </a:r>
                      <a:endParaRPr lang="hu-HU" sz="2400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Lucida Handwriting" panose="03010101010101010101" pitchFamily="66" charset="0"/>
                        </a:rPr>
                        <a:t>Reggeli</a:t>
                      </a:r>
                      <a:r>
                        <a:rPr lang="hu-HU" sz="2400" baseline="0" dirty="0" smtClean="0">
                          <a:latin typeface="Lucida Handwriting" panose="03010101010101010101" pitchFamily="66" charset="0"/>
                        </a:rPr>
                        <a:t> és készülődés a napi feladatokra</a:t>
                      </a:r>
                      <a:endParaRPr lang="hu-HU" sz="2400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66741831"/>
                  </a:ext>
                </a:extLst>
              </a:tr>
              <a:tr h="371351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Lucida Handwriting" panose="03010101010101010101" pitchFamily="66" charset="0"/>
                        </a:rPr>
                        <a:t>8.00- 8.30</a:t>
                      </a:r>
                      <a:endParaRPr lang="hu-HU" sz="2400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Lucida Handwriting" panose="03010101010101010101" pitchFamily="66" charset="0"/>
                        </a:rPr>
                        <a:t>Játékidő</a:t>
                      </a:r>
                      <a:r>
                        <a:rPr lang="hu-HU" sz="2400" baseline="0" dirty="0" smtClean="0">
                          <a:latin typeface="Lucida Handwriting" panose="03010101010101010101" pitchFamily="66" charset="0"/>
                        </a:rPr>
                        <a:t> bent vagy az udvaron</a:t>
                      </a:r>
                      <a:endParaRPr lang="hu-HU" sz="2400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977793"/>
                  </a:ext>
                </a:extLst>
              </a:tr>
              <a:tr h="371351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Lucida Handwriting" panose="03010101010101010101" pitchFamily="66" charset="0"/>
                        </a:rPr>
                        <a:t>8.30-11.30</a:t>
                      </a:r>
                      <a:endParaRPr lang="hu-HU" sz="2400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Lucida Handwriting" panose="03010101010101010101" pitchFamily="66" charset="0"/>
                        </a:rPr>
                        <a:t>Otthoni suli </a:t>
                      </a:r>
                      <a:endParaRPr lang="hu-HU" sz="2400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6954274"/>
                  </a:ext>
                </a:extLst>
              </a:tr>
              <a:tr h="371351"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Lucida Handwriting" panose="03010101010101010101" pitchFamily="66" charset="0"/>
                        </a:rPr>
                        <a:t>11.30-12.30</a:t>
                      </a:r>
                      <a:endParaRPr lang="hu-HU" sz="2400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2400" dirty="0" smtClean="0">
                          <a:latin typeface="Lucida Handwriting" panose="03010101010101010101" pitchFamily="66" charset="0"/>
                        </a:rPr>
                        <a:t>Segítek</a:t>
                      </a:r>
                      <a:r>
                        <a:rPr lang="hu-HU" sz="2400" baseline="0" dirty="0" smtClean="0">
                          <a:latin typeface="Lucida Handwriting" panose="03010101010101010101" pitchFamily="66" charset="0"/>
                        </a:rPr>
                        <a:t> a terítésben</a:t>
                      </a:r>
                    </a:p>
                    <a:p>
                      <a:r>
                        <a:rPr lang="hu-HU" sz="2400" baseline="0" dirty="0" smtClean="0">
                          <a:latin typeface="Lucida Handwriting" panose="03010101010101010101" pitchFamily="66" charset="0"/>
                        </a:rPr>
                        <a:t>Ebédidő</a:t>
                      </a:r>
                      <a:endParaRPr lang="hu-HU" sz="2400" dirty="0">
                        <a:latin typeface="Lucida Handwriting" panose="03010101010101010101" pitchFamily="66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23129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67043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11755" y="221835"/>
            <a:ext cx="2487199" cy="2196899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283942" y="407842"/>
            <a:ext cx="8701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hu-HU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digitális hittanóra végén így </a:t>
            </a:r>
            <a:r>
              <a:rPr lang="hu-HU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imádkozz!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8954" y="1426544"/>
            <a:ext cx="4505645" cy="4487586"/>
          </a:xfrm>
          <a:prstGeom prst="rect">
            <a:avLst/>
          </a:prstGeom>
        </p:spPr>
      </p:pic>
      <p:sp>
        <p:nvSpPr>
          <p:cNvPr id="8" name="Ellipszis 7"/>
          <p:cNvSpPr>
            <a:spLocks noChangeAspect="1"/>
          </p:cNvSpPr>
          <p:nvPr/>
        </p:nvSpPr>
        <p:spPr>
          <a:xfrm>
            <a:off x="8170906" y="2654903"/>
            <a:ext cx="3837443" cy="3837443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000" b="0" i="0" u="none" strike="noStrike" kern="1200" cap="none" spc="0" normalizeH="0" baseline="0" noProof="0" dirty="0">
              <a:ln>
                <a:noFill/>
              </a:ln>
              <a:solidFill>
                <a:srgbClr val="AE2E5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8689604" y="3973461"/>
            <a:ext cx="28000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Kedves Hittanos!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Várunk a következő digitális hittanórára!</a:t>
            </a:r>
          </a:p>
        </p:txBody>
      </p:sp>
    </p:spTree>
    <p:extLst>
      <p:ext uri="{BB962C8B-B14F-4D97-AF65-F5344CB8AC3E}">
        <p14:creationId xmlns:p14="http://schemas.microsoft.com/office/powerpoint/2010/main" val="3208992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zövegdoboz 5"/>
          <p:cNvSpPr txBox="1"/>
          <p:nvPr/>
        </p:nvSpPr>
        <p:spPr>
          <a:xfrm>
            <a:off x="4944800" y="3091509"/>
            <a:ext cx="65723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Veled van Istened, az Úr, </a:t>
            </a:r>
          </a:p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ő erős, és megsegít. </a:t>
            </a:r>
          </a:p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Repesve örül neked, megújít szeretetével, ujjongva örül neked.</a:t>
            </a:r>
          </a:p>
          <a:p>
            <a:pPr algn="ctr"/>
            <a:r>
              <a:rPr lang="hu-HU" sz="2400" dirty="0" smtClean="0">
                <a:latin typeface="Comic Sans MS" panose="030F0702030302020204" pitchFamily="66" charset="0"/>
              </a:rPr>
              <a:t>(</a:t>
            </a:r>
            <a:r>
              <a:rPr lang="hu-HU" sz="2400" dirty="0" err="1" smtClean="0">
                <a:latin typeface="Comic Sans MS" panose="030F0702030302020204" pitchFamily="66" charset="0"/>
              </a:rPr>
              <a:t>Zofóniás</a:t>
            </a:r>
            <a:r>
              <a:rPr lang="hu-HU" sz="2400" dirty="0" smtClean="0">
                <a:latin typeface="Comic Sans MS" panose="030F0702030302020204" pitchFamily="66" charset="0"/>
              </a:rPr>
              <a:t> könyve 3,17)</a:t>
            </a:r>
            <a:endParaRPr lang="hu-HU" sz="2400" dirty="0">
              <a:latin typeface="Comic Sans MS" panose="030F0702030302020204" pitchFamily="66" charset="0"/>
            </a:endParaRPr>
          </a:p>
        </p:txBody>
      </p:sp>
      <p:sp>
        <p:nvSpPr>
          <p:cNvPr id="8" name="Ellipszis 7"/>
          <p:cNvSpPr>
            <a:spLocks noChangeAspect="1"/>
          </p:cNvSpPr>
          <p:nvPr/>
        </p:nvSpPr>
        <p:spPr>
          <a:xfrm>
            <a:off x="1215855" y="2913329"/>
            <a:ext cx="3422434" cy="3422434"/>
          </a:xfrm>
          <a:prstGeom prst="ellipse">
            <a:avLst/>
          </a:prstGeom>
          <a:noFill/>
          <a:ln w="44450">
            <a:gradFill>
              <a:gsLst>
                <a:gs pos="0">
                  <a:srgbClr val="AE2E51"/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 sz="20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églalap 10"/>
          <p:cNvSpPr/>
          <p:nvPr/>
        </p:nvSpPr>
        <p:spPr>
          <a:xfrm>
            <a:off x="1383046" y="3655050"/>
            <a:ext cx="308805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Kedves Szülők!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Köszönjük a segítségüket!</a:t>
            </a:r>
          </a:p>
          <a:p>
            <a:pPr algn="ctr"/>
            <a:r>
              <a:rPr lang="hu-HU" sz="24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Isten áldását kívánjuk ezzel Igével!</a:t>
            </a:r>
            <a:endParaRPr lang="hu-HU" sz="2400" dirty="0">
              <a:solidFill>
                <a:srgbClr val="AE2E5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églalap 12"/>
          <p:cNvSpPr/>
          <p:nvPr/>
        </p:nvSpPr>
        <p:spPr>
          <a:xfrm>
            <a:off x="2638575" y="310801"/>
            <a:ext cx="6096000" cy="707886"/>
          </a:xfrm>
          <a:prstGeom prst="rect">
            <a:avLst/>
          </a:prstGeom>
          <a:ln w="50800">
            <a:noFill/>
          </a:ln>
        </p:spPr>
        <p:txBody>
          <a:bodyPr>
            <a:spAutoFit/>
          </a:bodyPr>
          <a:lstStyle/>
          <a:p>
            <a:pPr algn="ctr"/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4000" dirty="0" smtClean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Áldás</a:t>
            </a:r>
            <a:r>
              <a:rPr lang="hu-HU" sz="4000" dirty="0">
                <a:solidFill>
                  <a:srgbClr val="AE2E5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békesség!</a:t>
            </a:r>
          </a:p>
        </p:txBody>
      </p:sp>
    </p:spTree>
    <p:extLst>
      <p:ext uri="{BB962C8B-B14F-4D97-AF65-F5344CB8AC3E}">
        <p14:creationId xmlns:p14="http://schemas.microsoft.com/office/powerpoint/2010/main" val="407561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ép 7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02549" y="169816"/>
            <a:ext cx="2937750" cy="2795453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3040299" y="304568"/>
            <a:ext cx="89786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Kezdd a digitális hittanórát az óra eleji imádsággal!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99" y="1453820"/>
            <a:ext cx="5380529" cy="5404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905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84" y="412955"/>
            <a:ext cx="8260919" cy="5456903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7983940" y="1132764"/>
            <a:ext cx="4208060" cy="366046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Válaszolj a kérdésekre magadban!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Mikor melyik imádságot mondod?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Mit gondolsz, mi kerülhet a kérdőjel helyére?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2660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5913" y="596081"/>
            <a:ext cx="9246087" cy="6107674"/>
          </a:xfrm>
          <a:prstGeom prst="rect">
            <a:avLst/>
          </a:prstGeom>
        </p:spPr>
      </p:pic>
      <p:sp>
        <p:nvSpPr>
          <p:cNvPr id="3" name="Lekerekített téglalap 2"/>
          <p:cNvSpPr/>
          <p:nvPr/>
        </p:nvSpPr>
        <p:spPr>
          <a:xfrm>
            <a:off x="0" y="37178"/>
            <a:ext cx="3767697" cy="36127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Ellenőrizd az előző kérdésre adott válaszaidat! 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Olvasd el a kék keretben lévő szövegeket!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3. Mennyi helyes válaszod volt?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Lekerekített téglalap 3"/>
          <p:cNvSpPr/>
          <p:nvPr/>
        </p:nvSpPr>
        <p:spPr>
          <a:xfrm>
            <a:off x="9055509" y="825910"/>
            <a:ext cx="2698956" cy="811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Étkezés előtt mondjuk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Lekerekített téglalap 5"/>
          <p:cNvSpPr/>
          <p:nvPr/>
        </p:nvSpPr>
        <p:spPr>
          <a:xfrm>
            <a:off x="3913238" y="420329"/>
            <a:ext cx="2698956" cy="811161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Reggeli imádság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Lekerekített téglalap 6"/>
          <p:cNvSpPr/>
          <p:nvPr/>
        </p:nvSpPr>
        <p:spPr>
          <a:xfrm>
            <a:off x="0" y="5161935"/>
            <a:ext cx="2983575" cy="150187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Bármikor kérhetünk Istentől imádságban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Lekerekített téglalap 7"/>
          <p:cNvSpPr/>
          <p:nvPr/>
        </p:nvSpPr>
        <p:spPr>
          <a:xfrm>
            <a:off x="8524568" y="5662764"/>
            <a:ext cx="3416710" cy="127082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Ide kerülhet az, amit Te el szeretnél mondani Istennek!</a:t>
            </a:r>
            <a:endParaRPr kumimoji="0" lang="hu-H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5455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662445" y="191067"/>
            <a:ext cx="7521678" cy="6415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Bibliában sok olyan történet van, amiben azt olvashatjuk, hogy Istent megszólítják az emberek. Azzal is találkozhatunk, amikor kérnek tőle.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Szentírás arra bátorít bennünket, hogy merjünk Istentől kérni.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Ismersz ilyen történeteket?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Lapozz a következő oldalra és feleleveníthetsz egyet! 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383458"/>
            <a:ext cx="3271503" cy="33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80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llipszis 1"/>
          <p:cNvSpPr/>
          <p:nvPr/>
        </p:nvSpPr>
        <p:spPr>
          <a:xfrm>
            <a:off x="1225432" y="626808"/>
            <a:ext cx="10734188" cy="3790334"/>
          </a:xfrm>
          <a:prstGeom prst="ellips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Kattints a linkre és nézd meg, hogy ebben a történetben ki és mit kért Istentől!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u-HU" sz="28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https://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  <a:hlinkClick r:id="rId2"/>
              </a:rPr>
              <a:t>www.youtube.com/watch?v=BGn1DoHgeZ0&amp;feature=youtu.be</a:t>
            </a:r>
            <a:r>
              <a:rPr kumimoji="0" lang="hu-HU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endParaRPr kumimoji="0" lang="hu-HU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7533" y="1"/>
            <a:ext cx="2685668" cy="2521974"/>
          </a:xfrm>
          <a:prstGeom prst="rect">
            <a:avLst/>
          </a:prstGeom>
        </p:spPr>
      </p:pic>
      <p:pic>
        <p:nvPicPr>
          <p:cNvPr id="4" name="Kép 3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1093528" y="4094540"/>
            <a:ext cx="2691891" cy="2642394"/>
          </a:xfrm>
          <a:prstGeom prst="rect">
            <a:avLst/>
          </a:prstGeom>
        </p:spPr>
      </p:pic>
      <p:sp>
        <p:nvSpPr>
          <p:cNvPr id="5" name="Lekerekített téglalap 4"/>
          <p:cNvSpPr/>
          <p:nvPr/>
        </p:nvSpPr>
        <p:spPr>
          <a:xfrm>
            <a:off x="3923070" y="4716404"/>
            <a:ext cx="7654413" cy="202053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film után mondd el, hogy mit </a:t>
            </a:r>
            <a:r>
              <a:rPr kumimoji="0" lang="hu-HU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láttál</a:t>
            </a: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és mire jutottál? Ki és mit kért Istentől? Mit tett Isten erre?</a:t>
            </a:r>
            <a:endParaRPr kumimoji="0" lang="hu-H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847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kerekített téglalap 1"/>
          <p:cNvSpPr/>
          <p:nvPr/>
        </p:nvSpPr>
        <p:spPr>
          <a:xfrm>
            <a:off x="3539614" y="-1"/>
            <a:ext cx="7521678" cy="6415549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Ábrahám gyermeket kért az Úrtól. Isten pedig meghallgatta őt.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Nemcsak Ábrahám, hanem mi is kérhetünk tőle. Ma is elmondhatjuk Istennek, ami bennünk van. A félelmeinket, az aggódásunkat, az örömeinket is. Azt is, hogy néha nem tudjuk, hogy mi fog velünk történni.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És ma is bízhatunk abban, hogy Ő gondot visel ránk. </a:t>
            </a:r>
          </a:p>
        </p:txBody>
      </p:sp>
      <p:pic>
        <p:nvPicPr>
          <p:cNvPr id="3" name="Kép 2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268111" y="383458"/>
            <a:ext cx="3271503" cy="3318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666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66219" cy="2374490"/>
          </a:xfrm>
          <a:prstGeom prst="rect">
            <a:avLst/>
          </a:prstGeom>
        </p:spPr>
      </p:pic>
      <p:pic>
        <p:nvPicPr>
          <p:cNvPr id="3" name="Kép 2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70536" y="3104536"/>
            <a:ext cx="2631657" cy="2003789"/>
          </a:xfrm>
          <a:prstGeom prst="rect">
            <a:avLst/>
          </a:prstGeom>
        </p:spPr>
      </p:pic>
      <p:sp>
        <p:nvSpPr>
          <p:cNvPr id="6" name="Lekerekített téglalap 5"/>
          <p:cNvSpPr/>
          <p:nvPr/>
        </p:nvSpPr>
        <p:spPr>
          <a:xfrm>
            <a:off x="2661013" y="339214"/>
            <a:ext cx="5869858" cy="60468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 az, amit Te szívesen elmondanál Istennek?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Kiért és miért imádkoznál?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Írd le egy lapra az imádságodat!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Nézz az imavirágra és ne felejtsd el a következőket!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 imádság elején megszólítjuk Istent!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Aztán elmondjuk az érzéseinket, amiért hálásak lehetünk és ami bennünk van!</a:t>
            </a:r>
          </a:p>
          <a:p>
            <a:pPr marL="971550" marR="0" lvl="1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hu-HU" sz="2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 végén pedig azt mondjuk: Ámen! 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9690" y="339214"/>
            <a:ext cx="3663427" cy="3746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835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zis 2"/>
          <p:cNvSpPr/>
          <p:nvPr/>
        </p:nvSpPr>
        <p:spPr>
          <a:xfrm>
            <a:off x="3052916" y="1401097"/>
            <a:ext cx="8627807" cy="5073445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Mondd el magadban azt az imádságot, amit írtál!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Készíts egy </a:t>
            </a:r>
            <a:r>
              <a:rPr kumimoji="0" lang="hu-H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szelfie</a:t>
            </a: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-t az imádság szövegével a kezedben!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arenR"/>
              <a:tabLst/>
              <a:defRPr/>
            </a:pPr>
            <a:r>
              <a:rPr kumimoji="0" lang="hu-HU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Az elkészült képet küldjétek át a hittanoktatónak! </a:t>
            </a:r>
            <a:endParaRPr kumimoji="0" lang="hu-HU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Kép 9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41852" y="398206"/>
            <a:ext cx="2814304" cy="2728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460220"/>
      </p:ext>
    </p:extLst>
  </p:cSld>
  <p:clrMapOvr>
    <a:masterClrMapping/>
  </p:clrMapOvr>
</p:sld>
</file>

<file path=ppt/theme/theme1.xml><?xml version="1.0" encoding="utf-8"?>
<a:theme xmlns:a="http://schemas.openxmlformats.org/drawingml/2006/main" name="7_Szálak">
  <a:themeElements>
    <a:clrScheme name="Szálak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zálak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zálak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518</Words>
  <Application>Microsoft Office PowerPoint</Application>
  <PresentationFormat>Szélesvásznú</PresentationFormat>
  <Paragraphs>77</Paragraphs>
  <Slides>13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21" baseType="lpstr">
      <vt:lpstr>Arial</vt:lpstr>
      <vt:lpstr>Calisto MT</vt:lpstr>
      <vt:lpstr>Century Gothic</vt:lpstr>
      <vt:lpstr>Comic Sans MS</vt:lpstr>
      <vt:lpstr>Lucida Handwriting</vt:lpstr>
      <vt:lpstr>Times New Roman</vt:lpstr>
      <vt:lpstr>Wingdings 3</vt:lpstr>
      <vt:lpstr>7_Szálak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Zimányi Noémi</dc:creator>
  <cp:lastModifiedBy>Szászi Andrea</cp:lastModifiedBy>
  <cp:revision>72</cp:revision>
  <dcterms:created xsi:type="dcterms:W3CDTF">2020-03-16T06:58:02Z</dcterms:created>
  <dcterms:modified xsi:type="dcterms:W3CDTF">2020-03-17T09:19:40Z</dcterms:modified>
</cp:coreProperties>
</file>