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1" r:id="rId3"/>
    <p:sldId id="314" r:id="rId4"/>
    <p:sldId id="318" r:id="rId5"/>
    <p:sldId id="320" r:id="rId6"/>
    <p:sldId id="324" r:id="rId7"/>
    <p:sldId id="325" r:id="rId8"/>
    <p:sldId id="322" r:id="rId9"/>
    <p:sldId id="323" r:id="rId10"/>
    <p:sldId id="300" r:id="rId11"/>
    <p:sldId id="309" r:id="rId12"/>
    <p:sldId id="310" r:id="rId13"/>
    <p:sldId id="307" r:id="rId14"/>
    <p:sldId id="316" r:id="rId15"/>
    <p:sldId id="297" r:id="rId16"/>
    <p:sldId id="304" r:id="rId17"/>
    <p:sldId id="326" r:id="rId18"/>
    <p:sldId id="306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7D097"/>
    <a:srgbClr val="F1B051"/>
    <a:srgbClr val="AE2E51"/>
    <a:srgbClr val="FDFAE2"/>
    <a:srgbClr val="CAEBF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49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9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717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52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127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677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697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806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5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45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36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5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4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15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h9N8rQ8NJM" TargetMode="External"/><Relationship Id="rId2" Type="http://schemas.openxmlformats.org/officeDocument/2006/relationships/hyperlink" Target="https://www.youtube.com/watch?v=l_lMoU3Ik_Q&amp;t=18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RM5OgVSrz4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zdO9D_bQJG8" TargetMode="External"/><Relationship Id="rId5" Type="http://schemas.openxmlformats.org/officeDocument/2006/relationships/hyperlink" Target="http://www.csecsy.hu/" TargetMode="External"/><Relationship Id="rId4" Type="http://schemas.openxmlformats.org/officeDocument/2006/relationships/hyperlink" Target="https://www.youtube.com/watch?v=Zk9rUOyMpgU&amp;t=99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1878/907/799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pi-feladatbank.reformatus.hu/AmzD3dHj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splash.com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MlkVPcJlYSk" TargetMode="Externa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regi.reformatus.hu/egyhazunk/mutat/6216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-1" y="7886"/>
            <a:ext cx="12192000" cy="830997"/>
          </a:xfrm>
          <a:prstGeom prst="rect">
            <a:avLst/>
          </a:prstGeom>
          <a:solidFill>
            <a:srgbClr val="CAEBF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Ünnepeljünk együtt! Az első gyülekezet  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4715454" y="1326372"/>
            <a:ext cx="2949619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DIGITÁLIS 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759337" y="1058091"/>
            <a:ext cx="4247787" cy="5262979"/>
          </a:xfrm>
          <a:prstGeom prst="rect">
            <a:avLst/>
          </a:prstGeom>
          <a:noFill/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Kérjük, hogy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Fontos</a:t>
            </a:r>
            <a:r>
              <a:rPr kumimoji="0" lang="hu-HU" sz="2400" b="1" i="0" u="none" strike="noStrike" kern="1200" cap="none" spc="0" normalizeH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technikai információ: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PPT-t diavetítésben érdemes nézni, mert akkor a linkek egyszerű kattintásra is működnek!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356676" y="861944"/>
            <a:ext cx="4147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473901" y="1592891"/>
            <a:ext cx="3991350" cy="30087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hu-H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</a:t>
            </a:r>
          </a:p>
          <a:p>
            <a:pPr lvl="0" algn="ctr">
              <a:defRPr/>
            </a:pPr>
            <a:r>
              <a:rPr lang="hu-H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lesz: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 és folyamatos Internet kapcsolatra,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Üres lapra vagy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hittanfüzetre,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Ceruzára és/vagy tollra,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Kamerás mobiltelefonra az írásos feladatok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fotózásához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94129" y="4706419"/>
            <a:ext cx="7301753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Javaslat: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PPT fájlok megjelenítéséhez használják a WPS Office ingyenes verzióját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(Letölthető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innen: 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  <a:hlinkClick r:id="rId2"/>
              </a:rPr>
              <a:t>WPS Office letöltések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 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). Az alkalmazás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elérhető Windows-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és 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Android-os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platformokra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!</a:t>
            </a:r>
            <a:endParaRPr lang="hu-H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18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7084" y="200293"/>
            <a:ext cx="8911687" cy="82586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Nézd meg a következő animációs filmet! 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8872" y="1243148"/>
            <a:ext cx="4955277" cy="408649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Tudod-e? 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pünkösd szavunk a görög nyelvből ered és ötvenet jelent. A Szentlélek ugyanis 50 nappal Jézus feltámadása után szállt a tanítványokra.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Néhány felekezet Isten </a:t>
            </a:r>
            <a:r>
              <a:rPr lang="hu-H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Szentlelkét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Szent Szellemnek nevezi.</a:t>
            </a:r>
          </a:p>
        </p:txBody>
      </p:sp>
      <p:sp>
        <p:nvSpPr>
          <p:cNvPr id="5" name="Hétágú csillag 4"/>
          <p:cNvSpPr/>
          <p:nvPr/>
        </p:nvSpPr>
        <p:spPr>
          <a:xfrm>
            <a:off x="5120640" y="1026159"/>
            <a:ext cx="6406440" cy="2095901"/>
          </a:xfrm>
          <a:prstGeom prst="star7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3600" dirty="0" smtClean="0">
              <a:hlinkClick r:id="rId2"/>
            </a:endParaRPr>
          </a:p>
          <a:p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Ide </a:t>
            </a:r>
            <a:r>
              <a:rPr lang="hu-HU" sz="36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kattints</a:t>
            </a:r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!</a:t>
            </a:r>
          </a:p>
          <a:p>
            <a:endParaRPr lang="hu-HU" sz="3600" dirty="0" smtClean="0">
              <a:hlinkClick r:id="rId3"/>
            </a:endParaRPr>
          </a:p>
        </p:txBody>
      </p:sp>
      <p:sp>
        <p:nvSpPr>
          <p:cNvPr id="8" name="Tekercs függőlegesen 7"/>
          <p:cNvSpPr/>
          <p:nvPr/>
        </p:nvSpPr>
        <p:spPr>
          <a:xfrm>
            <a:off x="5434149" y="3339047"/>
            <a:ext cx="6092931" cy="3384481"/>
          </a:xfrm>
          <a:prstGeom prst="vertic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Szentlélek: Isten </a:t>
            </a:r>
            <a:r>
              <a:rPr lang="hu-H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hu-H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elke</a:t>
            </a:r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aki ma is jelen van és munkálkodik titokzatos módon. Bár nem látjuk, de jelenlétét hatását érezzük: bátorít, lelki erőt ad, békességre vezet, megvigasztal minket. Segít szeretetünket kifejezni mások felé!</a:t>
            </a:r>
          </a:p>
          <a:p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5892" y="200292"/>
            <a:ext cx="1641917" cy="163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63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9186" y="2535069"/>
            <a:ext cx="1914358" cy="1882452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3953615" y="2394577"/>
            <a:ext cx="4747229" cy="200714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lső pünkösdkor történtek.   </a:t>
            </a:r>
            <a:endParaRPr lang="hu-H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ekerekített téglalapbuborék 5"/>
          <p:cNvSpPr/>
          <p:nvPr/>
        </p:nvSpPr>
        <p:spPr>
          <a:xfrm>
            <a:off x="437570" y="1263457"/>
            <a:ext cx="2647405" cy="2002867"/>
          </a:xfrm>
          <a:prstGeom prst="wedgeRoundRect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Szentlélek kitöltetése.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ekerekített téglalapbuborék 6"/>
          <p:cNvSpPr/>
          <p:nvPr/>
        </p:nvSpPr>
        <p:spPr>
          <a:xfrm>
            <a:off x="7608166" y="383081"/>
            <a:ext cx="3480769" cy="1963654"/>
          </a:xfrm>
          <a:prstGeom prst="wedgeRoundRectCallou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Az első keresztyén gyülekezet megalakulása.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ekerekített téglalapbuborék 7"/>
          <p:cNvSpPr/>
          <p:nvPr/>
        </p:nvSpPr>
        <p:spPr>
          <a:xfrm>
            <a:off x="982133" y="4506685"/>
            <a:ext cx="3347052" cy="1785955"/>
          </a:xfrm>
          <a:prstGeom prst="wedgeRoundRectCallou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Péter igehirdetése Jeruzsálemben.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buborék 8"/>
          <p:cNvSpPr/>
          <p:nvPr/>
        </p:nvSpPr>
        <p:spPr>
          <a:xfrm>
            <a:off x="7247466" y="4592647"/>
            <a:ext cx="4202170" cy="1801493"/>
          </a:xfrm>
          <a:prstGeom prst="wedgeRoundRect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Több mint 3000-en megkeresztelkedtek.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Lefelé nyíl 1"/>
          <p:cNvSpPr/>
          <p:nvPr/>
        </p:nvSpPr>
        <p:spPr>
          <a:xfrm rot="20938882">
            <a:off x="2282745" y="334905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Jobbra nyíl 2"/>
          <p:cNvSpPr/>
          <p:nvPr/>
        </p:nvSpPr>
        <p:spPr>
          <a:xfrm>
            <a:off x="4758267" y="5268289"/>
            <a:ext cx="1811867" cy="4502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Felfelé nyíl 11"/>
          <p:cNvSpPr/>
          <p:nvPr/>
        </p:nvSpPr>
        <p:spPr>
          <a:xfrm rot="20667749">
            <a:off x="9177699" y="2538627"/>
            <a:ext cx="484632" cy="1977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910" b="81081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01236">
            <a:off x="2549000" y="2143217"/>
            <a:ext cx="1719687" cy="1145311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39936">
            <a:off x="3519695" y="3695032"/>
            <a:ext cx="2340629" cy="1558860"/>
          </a:xfrm>
          <a:prstGeom prst="rect">
            <a:avLst/>
          </a:prstGeom>
        </p:spPr>
      </p:pic>
      <p:sp>
        <p:nvSpPr>
          <p:cNvPr id="17" name="Folyamatábra: Kigyűjtés 16"/>
          <p:cNvSpPr/>
          <p:nvPr/>
        </p:nvSpPr>
        <p:spPr>
          <a:xfrm>
            <a:off x="3379765" y="151815"/>
            <a:ext cx="3867701" cy="1895735"/>
          </a:xfrm>
          <a:prstGeom prst="flowChartExtra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szeretet </a:t>
            </a:r>
            <a:r>
              <a:rPr lang="hu-HU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gyakorlása.</a:t>
            </a:r>
            <a:endParaRPr lang="hu-HU" sz="2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Balra nyíl 9"/>
          <p:cNvSpPr/>
          <p:nvPr/>
        </p:nvSpPr>
        <p:spPr>
          <a:xfrm>
            <a:off x="6563848" y="765371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Jobbra nyíl 15"/>
          <p:cNvSpPr/>
          <p:nvPr/>
        </p:nvSpPr>
        <p:spPr>
          <a:xfrm rot="-1140000">
            <a:off x="3024541" y="693880"/>
            <a:ext cx="1365078" cy="48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7543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5212" y="349790"/>
            <a:ext cx="10146075" cy="1106477"/>
          </a:xfrm>
          <a:solidFill>
            <a:schemeClr val="accent2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első gyülekezet élete és mindennapjai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9276" y="1674314"/>
            <a:ext cx="10100196" cy="4785993"/>
          </a:xfrm>
          <a:solidFill>
            <a:schemeClr val="accent5">
              <a:lumMod val="60000"/>
              <a:lumOff val="4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Autofit/>
          </a:bodyPr>
          <a:lstStyle/>
          <a:p>
            <a:r>
              <a:rPr lang="hu-H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Kitartóan hallgatták, amit az apostolok tanítottak.</a:t>
            </a:r>
          </a:p>
          <a:p>
            <a:r>
              <a:rPr lang="hu-H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Imádkoztak és valódi szeretetközösségben voltak.</a:t>
            </a:r>
          </a:p>
          <a:p>
            <a:r>
              <a:rPr lang="hu-H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Megosztották egymással javaikat. Senki sem szűkölködött közülük.</a:t>
            </a:r>
          </a:p>
          <a:p>
            <a:r>
              <a:rPr lang="hu-H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Megtörték a kenyeret naponként így </a:t>
            </a:r>
            <a:r>
              <a:rPr lang="hu-HU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úrvacsoráztak</a:t>
            </a:r>
            <a:r>
              <a:rPr lang="hu-H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Sok jót tettek a közösség tagjai.</a:t>
            </a:r>
          </a:p>
          <a:p>
            <a:r>
              <a:rPr lang="hu-H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Naponként bővült a gyülekezet, mert a testvéri szeretet sokak érdeklődését felkeltette.</a:t>
            </a:r>
          </a:p>
          <a:p>
            <a:endParaRPr lang="hu-HU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hu-HU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hu-HU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hu-HU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8843" y="723623"/>
            <a:ext cx="1396105" cy="130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036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1562" y="405414"/>
            <a:ext cx="9584372" cy="865056"/>
          </a:xfrm>
          <a:solidFill>
            <a:schemeClr val="bg2"/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Jól jegyezd meg!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6250" y="93884"/>
            <a:ext cx="1831568" cy="1630413"/>
          </a:xfrm>
          <a:prstGeom prst="rect">
            <a:avLst/>
          </a:prstGeom>
        </p:spPr>
      </p:pic>
      <p:sp>
        <p:nvSpPr>
          <p:cNvPr id="3" name="Átellenes sarkain kerekített téglalap 2"/>
          <p:cNvSpPr/>
          <p:nvPr/>
        </p:nvSpPr>
        <p:spPr>
          <a:xfrm>
            <a:off x="1051562" y="1854926"/>
            <a:ext cx="10528475" cy="4689566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is része vagy Krisztus egyházának és a gyülekezetnek.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Hallgathatod az igehirdetéseket részt vehetsz az alkalmakon.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Szentlélek ma is most is munkálkodik az egyházban és bennünk; Erőt és bátorságot ad, megvigasztal!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Szentlélek segítségével </a:t>
            </a:r>
            <a:r>
              <a:rPr lang="hu-HU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 jót tehetsz és megoszthatod másokkal, amid van!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hu-HU" sz="3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65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6533" y="597984"/>
            <a:ext cx="9340427" cy="174309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Gondold végig, miben látható az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életünkön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a Szentlélek munkája?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51119" y="3861980"/>
            <a:ext cx="5018267" cy="1676671"/>
          </a:xfrm>
        </p:spPr>
        <p:txBody>
          <a:bodyPr>
            <a:no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Fogalmazd meg gondolataidat és írd le a füzetedbe!</a:t>
            </a:r>
          </a:p>
          <a:p>
            <a:pPr marL="0" indent="0">
              <a:buNone/>
            </a:pPr>
            <a:endParaRPr lang="hu-H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0452" y="1256989"/>
            <a:ext cx="1929044" cy="189689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51" y="4885508"/>
            <a:ext cx="1781611" cy="178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963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8435" y="277926"/>
            <a:ext cx="4302035" cy="177184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Hallgasd meg a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463.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dicséret 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feldolgozását! 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3700554" y="5454396"/>
            <a:ext cx="5878286" cy="116259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következő dián találod az online feladatot! 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Vágott nyíl jobbra 5"/>
          <p:cNvSpPr/>
          <p:nvPr/>
        </p:nvSpPr>
        <p:spPr>
          <a:xfrm>
            <a:off x="9578840" y="5871100"/>
            <a:ext cx="2425926" cy="7458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Lapozz!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054" y="3955156"/>
            <a:ext cx="1790284" cy="1795342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36989" y="1685281"/>
            <a:ext cx="3987411" cy="12949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3200" dirty="0" smtClean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0" indent="0">
              <a:buNone/>
            </a:pPr>
            <a:endParaRPr lang="hu-HU" sz="3200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0" indent="0">
              <a:buNone/>
            </a:pPr>
            <a:endParaRPr lang="hu-HU" sz="3000" dirty="0" smtClean="0">
              <a:hlinkClick r:id="rId4"/>
            </a:endParaRPr>
          </a:p>
          <a:p>
            <a:pPr marL="0" indent="0">
              <a:buNone/>
            </a:pPr>
            <a:endParaRPr lang="hu-HU" sz="3000" dirty="0" smtClean="0">
              <a:hlinkClick r:id="rId4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8722144" y="4959364"/>
            <a:ext cx="2520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Forrás: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www.csecsy.hu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848435" y="2287769"/>
            <a:ext cx="386355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Ide </a:t>
            </a:r>
            <a:r>
              <a:rPr lang="hu-HU" sz="2800" dirty="0" err="1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kattints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</a:t>
            </a: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az ének elindításához! </a:t>
            </a:r>
          </a:p>
          <a:p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2833" y="274552"/>
            <a:ext cx="6495227" cy="500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872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60959" y="633361"/>
            <a:ext cx="8911687" cy="95649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Készítsd el az online feladatokat!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60959" y="3021083"/>
            <a:ext cx="9538704" cy="36217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Kis technikai segítség a feladatok kitöltéséhez: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1. Diavetítésben nézd ezt a diát!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Kattints a pirossal aláhúzott szövegre!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A felugró ablakba írd be a teljes neved! (Nincs szükség regisztrálni!) 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Töltsd ki a feladatokat!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5. Ha kész vagy, nyugodtan bezárhatod a böngészőt! (A rendszer automatikusan elmenti válaszaidat!)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028" y="283389"/>
            <a:ext cx="1804572" cy="1719221"/>
          </a:xfrm>
          <a:prstGeom prst="rect">
            <a:avLst/>
          </a:prstGeom>
        </p:spPr>
      </p:pic>
      <p:sp>
        <p:nvSpPr>
          <p:cNvPr id="9" name="Balra nyíl 8"/>
          <p:cNvSpPr/>
          <p:nvPr/>
        </p:nvSpPr>
        <p:spPr>
          <a:xfrm rot="19439401">
            <a:off x="3842277" y="1803629"/>
            <a:ext cx="1555766" cy="4460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775836" y="2636363"/>
            <a:ext cx="4160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Itt találod az első feladatot!</a:t>
            </a:r>
          </a:p>
          <a:p>
            <a:endParaRPr lang="hu-HU" dirty="0"/>
          </a:p>
        </p:txBody>
      </p:sp>
      <p:sp>
        <p:nvSpPr>
          <p:cNvPr id="6" name="Lefelé nyíl 5"/>
          <p:cNvSpPr/>
          <p:nvPr/>
        </p:nvSpPr>
        <p:spPr>
          <a:xfrm rot="19749032">
            <a:off x="6008817" y="1478769"/>
            <a:ext cx="457200" cy="1222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5864547" y="2636363"/>
            <a:ext cx="46233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Itt találod a második feladatot!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15995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függőlegesen 1"/>
          <p:cNvSpPr/>
          <p:nvPr/>
        </p:nvSpPr>
        <p:spPr>
          <a:xfrm>
            <a:off x="4460875" y="214313"/>
            <a:ext cx="7532688" cy="6016625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300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Atyánk, aki a mennyekben vagy, szenteltessék meg a te neved,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kenyerünket add meg nekünk ma,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hu-HU" sz="23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minket kísértésbe, de szabadíts meg a gonosztól;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tied az ország, a hatalom és a dicsőség mindörökké.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59398" name="Kép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2613" y="225425"/>
            <a:ext cx="1781175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1" name="Kép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136775"/>
            <a:ext cx="386080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5119998" y="2790561"/>
            <a:ext cx="6572368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nem a félelemnek a lelkét adta nekünk Isten, hanem az erő, a szeretet és a józanság lelkét.”</a:t>
            </a:r>
          </a:p>
          <a:p>
            <a:pPr algn="ctr"/>
            <a:r>
              <a:rPr lang="hu-HU" sz="3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hu-HU" sz="30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Timótheus</a:t>
            </a:r>
            <a:r>
              <a:rPr lang="hu-HU" sz="3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1,7.</a:t>
            </a:r>
          </a:p>
        </p:txBody>
      </p:sp>
      <p:sp>
        <p:nvSpPr>
          <p:cNvPr id="8" name="Ellipszis 7"/>
          <p:cNvSpPr>
            <a:spLocks noChangeAspect="1"/>
          </p:cNvSpPr>
          <p:nvPr/>
        </p:nvSpPr>
        <p:spPr>
          <a:xfrm>
            <a:off x="1031965" y="2861077"/>
            <a:ext cx="3736952" cy="3736952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383046" y="3655050"/>
            <a:ext cx="30880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Köszönjük a segítségüket!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áldását kívánjuk ezzel Igével!</a:t>
            </a:r>
            <a:endParaRPr lang="hu-HU" sz="2400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638575" y="310801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Békesség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1031965" y="1288452"/>
            <a:ext cx="5997223" cy="861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Tanuld meg ezt az aranymondást!</a:t>
            </a:r>
          </a:p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Mond el hangosan is!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895" y="194914"/>
            <a:ext cx="1853345" cy="1921270"/>
          </a:xfrm>
          <a:prstGeom prst="rect">
            <a:avLst/>
          </a:prstGeom>
        </p:spPr>
      </p:pic>
      <p:sp>
        <p:nvSpPr>
          <p:cNvPr id="4" name="Lekerekített téglalap 3"/>
          <p:cNvSpPr/>
          <p:nvPr/>
        </p:nvSpPr>
        <p:spPr>
          <a:xfrm>
            <a:off x="5930538" y="5597198"/>
            <a:ext cx="522514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PPT-</a:t>
            </a:r>
            <a:r>
              <a:rPr lang="hu-HU" dirty="0" err="1" smtClean="0"/>
              <a:t>ben</a:t>
            </a:r>
            <a:r>
              <a:rPr lang="hu-HU" dirty="0" smtClean="0"/>
              <a:t> felhasznált képek a </a:t>
            </a:r>
            <a:r>
              <a:rPr lang="hu-HU" dirty="0" smtClean="0">
                <a:hlinkClick r:id="rId3"/>
              </a:rPr>
              <a:t>www.unsplash.com</a:t>
            </a:r>
            <a:r>
              <a:rPr lang="hu-HU" dirty="0" smtClean="0"/>
              <a:t> internetes oldalon találhatóak és ingyenesen letölthetök!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09535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646" y="428197"/>
            <a:ext cx="1903830" cy="190717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040299" y="304568"/>
            <a:ext cx="8978685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Kezd a digitális hittanórát az óra eleji imádsággal!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299" y="1453820"/>
            <a:ext cx="5380529" cy="5404180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>
            <a:off x="8420828" y="1516538"/>
            <a:ext cx="2718227" cy="4962639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mai digitális hittanórán arról lesz szó, hogy mi jellemezte az első </a:t>
            </a:r>
            <a:r>
              <a:rPr lang="hu-HU" sz="3000" smtClean="0">
                <a:latin typeface="Arial" panose="020B0604020202020204" pitchFamily="34" charset="0"/>
                <a:cs typeface="Arial" panose="020B0604020202020204" pitchFamily="34" charset="0"/>
              </a:rPr>
              <a:t>keresztyén gyülekezetet!</a:t>
            </a: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49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50613" y="603239"/>
            <a:ext cx="9090669" cy="136729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Hallgasd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meg a Református Énekeskönyv </a:t>
            </a: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392. dicséretének egy különleges hangszeres feldolgozását!</a:t>
            </a:r>
          </a:p>
          <a:p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1282" y="254151"/>
            <a:ext cx="2059651" cy="206547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3850" y="2750695"/>
            <a:ext cx="6885615" cy="2971906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8595694" y="2448983"/>
            <a:ext cx="3384919" cy="11695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Ide </a:t>
            </a:r>
            <a:r>
              <a:rPr lang="hu-HU" sz="2600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kattints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 lejátszáshoz!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3136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7909" y="424870"/>
            <a:ext cx="8911687" cy="98262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 el a kérdésen! 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66252" y="1905000"/>
            <a:ext cx="8915400" cy="2902132"/>
          </a:xfrm>
        </p:spPr>
        <p:txBody>
          <a:bodyPr>
            <a:normAutofit lnSpcReduction="10000"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Mit jelent lelkileg erősnek és kitartónak lenni? 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Miért fontos ez a két tulajdonság, hogyan szerezhető meg?</a:t>
            </a: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Fogalmazd meg ötleteidet és írd le a füzetedbe! Majd fényképezd le és küldd el hittanoktatódnak a felvételt!</a:t>
            </a:r>
          </a:p>
          <a:p>
            <a:pPr marL="0" indent="0">
              <a:buNone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96" y="3434133"/>
            <a:ext cx="1380756" cy="137299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259" y="185469"/>
            <a:ext cx="1748675" cy="171953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89184" y="4467498"/>
            <a:ext cx="3081185" cy="205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732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07961" y="371435"/>
            <a:ext cx="9431867" cy="1139501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hu-HU" alt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altLang="hu-HU" sz="3000" dirty="0">
                <a:latin typeface="Arial" panose="020B0604020202020204" pitchFamily="34" charset="0"/>
                <a:cs typeface="Arial" panose="020B0604020202020204" pitchFamily="34" charset="0"/>
              </a:rPr>
              <a:t>első </a:t>
            </a:r>
            <a:r>
              <a:rPr lang="hu-HU" alt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keresztyén </a:t>
            </a:r>
            <a:r>
              <a:rPr lang="hu-HU" altLang="hu-HU" sz="3000" dirty="0">
                <a:latin typeface="Arial" panose="020B0604020202020204" pitchFamily="34" charset="0"/>
                <a:cs typeface="Arial" panose="020B0604020202020204" pitchFamily="34" charset="0"/>
              </a:rPr>
              <a:t>gyülekezet </a:t>
            </a:r>
            <a:r>
              <a:rPr lang="hu-HU" alt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megalakulása és főbb jellemzőiről a Bibliában olvashatsz! </a:t>
            </a:r>
            <a:endParaRPr lang="hu-HU" alt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0392" y="1665867"/>
            <a:ext cx="9830673" cy="487862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hu-HU" altLang="hu-H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hu-HU" alt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alt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első </a:t>
            </a:r>
            <a:r>
              <a:rPr lang="hu-HU" alt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keresztyén gyülekezet pünkösdkor Jeruzsálemben </a:t>
            </a:r>
            <a:r>
              <a:rPr lang="hu-HU" alt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alakult meg. </a:t>
            </a:r>
            <a:endParaRPr lang="hu-HU" altLang="hu-H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hu-HU" alt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Pünkösd így nemcsak a Szentlélek kitöltetésének az ünnepe, hanem az első keresztyén gyülekezet születésének az időpontja is!</a:t>
            </a:r>
            <a:r>
              <a:rPr lang="hu-HU" dirty="0"/>
              <a:t> </a:t>
            </a:r>
            <a:endParaRPr lang="hu-HU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Ahogyan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 Heidelbergi Káté 54. kérdés-feleletében olvassuk, az egyház nem pünkösdkor alakult meg, hanem már a világ kezdete óta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létezik.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Azóta hív el magának embereket Jézus Krisztus. </a:t>
            </a:r>
            <a:r>
              <a:rPr lang="hu-HU" alt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Ha kíváncsi vagy a kérdés-feleletre szó szerint, akkor kérlek, 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Itt keress utána! </a:t>
            </a:r>
            <a:endParaRPr lang="hu-H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hu-HU" sz="32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hu-HU" altLang="hu-H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hu-HU" alt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hu-HU" alt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9828" y="1855493"/>
            <a:ext cx="1853326" cy="183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7420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04857" y="114028"/>
            <a:ext cx="5365069" cy="6646233"/>
          </a:xfr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Szentlélek egységet teremt. Bár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z sem látható, de érezhető az emberi kapcsolatokban.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Amikor egységbe kerülhetünk Istennel, az embertársunkkal, a teremtett világgal és önmagunkkal is. 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Erre semmilyen emberi akarat vagy erőfeszítés nem képes. Ez Isten ajándéka a Szentlélek által!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257" y="114028"/>
            <a:ext cx="5329646" cy="6646233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2374" y="1518694"/>
            <a:ext cx="1474183" cy="145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611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93370" y="219161"/>
            <a:ext cx="8911687" cy="1280890"/>
          </a:xfr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itt látható táblázat segít áttekinteni a pünkösdi ünnepkörhöz tartozó ünnepeket!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830" y="1802674"/>
            <a:ext cx="11974170" cy="491535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047" y="117565"/>
            <a:ext cx="1515002" cy="150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286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07087" y="446310"/>
            <a:ext cx="5929090" cy="5929090"/>
          </a:xfrm>
        </p:spPr>
      </p:pic>
      <p:sp>
        <p:nvSpPr>
          <p:cNvPr id="5" name="Téglalap 4"/>
          <p:cNvSpPr/>
          <p:nvPr/>
        </p:nvSpPr>
        <p:spPr>
          <a:xfrm>
            <a:off x="553507" y="432550"/>
            <a:ext cx="5181600" cy="54312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</a:pPr>
            <a:r>
              <a:rPr lang="hu-HU" altLang="hu-HU" sz="28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Apostolok </a:t>
            </a: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cselekedetei 2</a:t>
            </a:r>
            <a:r>
              <a:rPr lang="hu-HU" altLang="hu-HU" sz="28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fejezetében olvashatod el:</a:t>
            </a:r>
          </a:p>
          <a:p>
            <a:pPr marL="342900" lvl="0" indent="-34290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hu-HU" sz="28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pünkösdi esemény leírását, amikor </a:t>
            </a: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Szentlélek </a:t>
            </a:r>
            <a:r>
              <a:rPr lang="hu-HU" altLang="hu-HU" sz="28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kitöltetett a tanítványokra.</a:t>
            </a:r>
          </a:p>
          <a:p>
            <a:pPr marL="342900" lvl="0" indent="-34290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hu-HU" altLang="hu-HU" sz="2800" b="1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Péter </a:t>
            </a:r>
            <a:r>
              <a:rPr lang="hu-HU" altLang="hu-HU" sz="2800" b="1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nagy erejű prédikációját, amiben megtérésre hívta a megdöbbent sokaságot</a:t>
            </a:r>
            <a:r>
              <a:rPr lang="hu-HU" altLang="hu-HU" sz="2800" b="1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</a:pP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kép ezt illusztrálja!) </a:t>
            </a:r>
            <a:endParaRPr lang="hu-HU" altLang="hu-HU" sz="2800" dirty="0">
              <a:solidFill>
                <a:srgbClr val="6AAC9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hu-HU" sz="28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jeruzsálemi ősgyülekezet megalakulását és </a:t>
            </a: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közösség </a:t>
            </a:r>
            <a:r>
              <a:rPr lang="hu-HU" altLang="hu-HU" sz="28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néhány fontos </a:t>
            </a: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jellemzőjét.</a:t>
            </a:r>
            <a:endParaRPr lang="hu-HU" altLang="hu-HU" sz="2800" dirty="0">
              <a:solidFill>
                <a:srgbClr val="6AAC9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 flipV="1">
            <a:off x="4530649" y="3775166"/>
            <a:ext cx="2144471" cy="506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8656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27555" y="397184"/>
            <a:ext cx="7387098" cy="974416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Olvasd el figyelmesen a szöveget!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1306286" y="1841863"/>
            <a:ext cx="10198326" cy="4441371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hu-H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Akik </a:t>
            </a:r>
            <a:r>
              <a:rPr lang="hu-H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pedig hallgattak </a:t>
            </a:r>
            <a:r>
              <a:rPr lang="hu-H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(Péter) </a:t>
            </a:r>
            <a:r>
              <a:rPr lang="hu-H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szavára, megkeresztelkedtek, és azon a napon mintegy </a:t>
            </a:r>
            <a:r>
              <a:rPr lang="hu-H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 </a:t>
            </a:r>
            <a:r>
              <a:rPr lang="hu-H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lélek csatlakozott hozzájuk. </a:t>
            </a:r>
          </a:p>
          <a:p>
            <a:r>
              <a:rPr lang="hu-H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Ők </a:t>
            </a:r>
            <a:r>
              <a:rPr lang="hu-H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pedig kitartóan részt vettek az </a:t>
            </a:r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apostoli tanításban</a:t>
            </a:r>
            <a:r>
              <a:rPr lang="hu-H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közösségben</a:t>
            </a:r>
            <a:r>
              <a:rPr lang="hu-H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kenyér megtörésében </a:t>
            </a:r>
            <a:r>
              <a:rPr lang="hu-H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imádkozásban. </a:t>
            </a:r>
          </a:p>
          <a:p>
            <a:r>
              <a:rPr lang="hu-H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Félelem </a:t>
            </a:r>
            <a:r>
              <a:rPr lang="hu-H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támadt minden lélekben, és az apostolok által sok csoda és jel történt. </a:t>
            </a:r>
            <a:r>
              <a:rPr lang="hu-H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Mindazok </a:t>
            </a:r>
            <a:r>
              <a:rPr lang="hu-H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pedig, </a:t>
            </a:r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akik hittek, együtt voltak, és mindenük közös volt</a:t>
            </a: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Apcsel</a:t>
            </a:r>
            <a:r>
              <a:rPr lang="hu-H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 41-44. alapján)</a:t>
            </a:r>
            <a:endParaRPr lang="hu-H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652" y="1222547"/>
            <a:ext cx="1364905" cy="136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146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</TotalTime>
  <Words>798</Words>
  <Application>Microsoft Office PowerPoint</Application>
  <PresentationFormat>Egyéni</PresentationFormat>
  <Paragraphs>106</Paragraphs>
  <Slides>18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7_Szálak</vt:lpstr>
      <vt:lpstr>1. dia</vt:lpstr>
      <vt:lpstr>2. dia</vt:lpstr>
      <vt:lpstr>3. dia</vt:lpstr>
      <vt:lpstr>Gondolkozz el a kérdésen!  </vt:lpstr>
      <vt:lpstr>Az első keresztyén gyülekezet megalakulása és főbb jellemzőiről a Bibliában olvashatsz! </vt:lpstr>
      <vt:lpstr>A Szentlélek egységet teremt. Bár ez sem látható, de érezhető az emberi kapcsolatokban.  Amikor egységbe kerülhetünk Istennel, az embertársunkkal, a teremtett világgal és önmagunkkal is.  Erre semmilyen emberi akarat vagy erőfeszítés nem képes. Ez Isten ajándéka a Szentlélek által! </vt:lpstr>
      <vt:lpstr>Az itt látható táblázat segít áttekinteni a pünkösdi ünnepkörhöz tartozó ünnepeket!</vt:lpstr>
      <vt:lpstr>8. dia</vt:lpstr>
      <vt:lpstr>Olvasd el figyelmesen a szöveget!</vt:lpstr>
      <vt:lpstr>Nézd meg a következő animációs filmet! </vt:lpstr>
      <vt:lpstr>11. dia</vt:lpstr>
      <vt:lpstr>Az első gyülekezet élete és mindennapjai</vt:lpstr>
      <vt:lpstr>Jól jegyezd meg!</vt:lpstr>
      <vt:lpstr>Gondold végig, miben látható az életünkön a Szentlélek munkája? </vt:lpstr>
      <vt:lpstr>Hallgasd meg a 463.dicséret  feldolgozását!  </vt:lpstr>
      <vt:lpstr>Készítsd el az online feladatokat!</vt:lpstr>
      <vt:lpstr>17. dia</vt:lpstr>
      <vt:lpstr>18. dia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Sziszi</cp:lastModifiedBy>
  <cp:revision>302</cp:revision>
  <dcterms:created xsi:type="dcterms:W3CDTF">2020-03-16T06:58:02Z</dcterms:created>
  <dcterms:modified xsi:type="dcterms:W3CDTF">2020-05-25T08:27:14Z</dcterms:modified>
</cp:coreProperties>
</file>